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9" r:id="rId6"/>
    <p:sldId id="258" r:id="rId7"/>
    <p:sldId id="265" r:id="rId8"/>
    <p:sldId id="266" r:id="rId9"/>
    <p:sldId id="267" r:id="rId10"/>
    <p:sldId id="270" r:id="rId11"/>
    <p:sldId id="271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37E180-858C-4369-8AEF-404BCAD4EC6E}" v="3" dt="2022-12-06T08:30:17.8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sz Jażdżewski" userId="S::tjazdzewski@agh.edu.pl::8d484c5d-343b-48d0-9a1d-d6fae3e98ae7" providerId="AD" clId="Web-{6737E180-858C-4369-8AEF-404BCAD4EC6E}"/>
    <pc:docChg chg="modSld">
      <pc:chgData name="Tomasz Jażdżewski" userId="S::tjazdzewski@agh.edu.pl::8d484c5d-343b-48d0-9a1d-d6fae3e98ae7" providerId="AD" clId="Web-{6737E180-858C-4369-8AEF-404BCAD4EC6E}" dt="2022-12-06T08:30:17.856" v="2" actId="20577"/>
      <pc:docMkLst>
        <pc:docMk/>
      </pc:docMkLst>
      <pc:sldChg chg="modSp">
        <pc:chgData name="Tomasz Jażdżewski" userId="S::tjazdzewski@agh.edu.pl::8d484c5d-343b-48d0-9a1d-d6fae3e98ae7" providerId="AD" clId="Web-{6737E180-858C-4369-8AEF-404BCAD4EC6E}" dt="2022-12-06T08:30:17.856" v="2" actId="20577"/>
        <pc:sldMkLst>
          <pc:docMk/>
          <pc:sldMk cId="2462504898" sldId="269"/>
        </pc:sldMkLst>
        <pc:spChg chg="mod">
          <ac:chgData name="Tomasz Jażdżewski" userId="S::tjazdzewski@agh.edu.pl::8d484c5d-343b-48d0-9a1d-d6fae3e98ae7" providerId="AD" clId="Web-{6737E180-858C-4369-8AEF-404BCAD4EC6E}" dt="2022-12-06T08:30:17.856" v="2" actId="20577"/>
          <ac:spMkLst>
            <pc:docMk/>
            <pc:sldMk cId="2462504898" sldId="269"/>
            <ac:spMk id="3" creationId="{C362D266-A51C-406B-9C68-920EFB2714FA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DC36-594D-4B33-8370-C33723C106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3D0074-3DC7-4233-8A3D-51B60C6A29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799D0-D998-4731-9578-8169215AF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6499A-5E1B-4B26-9274-C77A6EE21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316E5-4EFB-4C59-A72E-99D29C611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71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A82F2-9F16-4729-928F-30AD37200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50D23A-79AB-46ED-B49F-A2018FB055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8A285-356E-4E02-91F4-6D0369ED2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DDF3D-A982-46D4-AA43-1F928374E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63AC2-72B0-4CF0-8A96-9621BFCB1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0384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D53BAE-9F21-447A-9A3A-D0DE5D310B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388BD3-A2BF-48A3-BD89-37D8E4E87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EE933-AFC3-45A8-BB6D-BEB10C9E8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307F7-1C55-4F60-9EE4-CA5878AFB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D8825-65EA-4F9D-96D4-34921D4E1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193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4E311-F32B-4C0B-9DC0-748627A1F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75185-D8B1-4BAF-96A8-398E0F852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C7070-0EEA-471D-A060-6C3FBE2C5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BF2CC4-0863-4404-94E8-AF044BF38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3540D-2645-43D6-B32B-217810D48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5231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2C5BD-7963-4AF4-B4FE-63F771F0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7F98C-4302-4ED5-A198-B67BECA44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36E92-CA6D-4618-9468-A584F6BEF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74004-DF3E-4DDD-AB22-F96EDFC0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87B43-FB57-4D2A-8C54-C56FF5AD0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537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A14FB-630E-410E-A01C-E446A948B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D6418-4FF4-4811-BE3B-93C17B37D2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B13D93-25AB-47FF-83FA-161AA521D0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30647-9F80-48C0-B4EC-D1C31CF4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2C188-2F1E-4342-9C81-F937710FE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280D6-640C-4D6A-9F68-C5069864D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422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5F26-54D4-4770-AB7C-B26D0AE51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1BC5A-80BC-4422-B5AF-5EB8A2EF6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4BCEF-361C-4026-98F7-3656B1E96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AD098-DC83-4C9D-B008-238337F53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2DA2AD-BF58-4307-AF2F-52D4B27F29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A5ED1A-F3DE-4439-AF5F-4B7E7863D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1647E-14B1-412F-AC7D-B8A6314A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08ED6F-93C1-43EA-8F23-E5E01AECF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502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87573-00B9-4934-A4BE-3708D54AD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EBFF87-2C56-4F5F-B81A-D75F14D6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34AD8-9BA7-45DE-BD67-658E014F3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859FA4-8DF8-4FC8-AE94-90C714F10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8983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70D0E9-64A5-4EA2-9E19-64F46670D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55027-2906-48DA-A35A-23A0FD9C3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223BFF-D99F-4944-94B8-1A9E875DE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8796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0AC80-70CA-4C37-90A7-B78E4894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2AAA3-ACE1-43C0-BC97-32931C36A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55298C-563A-4777-81E7-E6AC114AF8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E55472-F3E4-4813-896A-BD52A88D7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1348F-1B11-427C-A22E-9D3B018ED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8AA52-FC40-49B4-BDBD-51A98C155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434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2FC11-8FA8-4982-9A4B-DA5D12F81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9A9E1F-69E4-4F08-BEC0-262FB9521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716B9E-06A9-4862-9191-62E5B3B82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48598-5B8B-4C21-B7FB-27CEE5CD1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4E09B-0CB4-43BD-9A48-EAF84130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3C9E0E-9E1B-453B-BC16-BFC76D86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1504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C8CF5E-AFEB-4BCE-B6D5-5BC79EC04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8E7A28-F76E-454F-93C7-114E5BB89A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AFD3E-1179-4A6E-8788-C870245AF7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2019E-D5ED-48D8-AF17-B1FE3E22D82B}" type="datetimeFigureOut">
              <a:rPr lang="en-AU" smtClean="0"/>
              <a:t>6/12/2022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10C9D-5A1C-4622-B980-783B15990F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339D9-06B4-4AF0-BCD0-AD19A37A4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2176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postgres://example.com/template1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B38284-FBAD-462F-BBDF-4B9CBEC0A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3442" y="921715"/>
            <a:ext cx="5163022" cy="2635993"/>
          </a:xfrm>
        </p:spPr>
        <p:txBody>
          <a:bodyPr anchor="b">
            <a:normAutofit/>
          </a:bodyPr>
          <a:lstStyle/>
          <a:p>
            <a:pPr algn="l"/>
            <a:r>
              <a:rPr lang="pl-PL" sz="4800" dirty="0"/>
              <a:t>Bazy danych </a:t>
            </a:r>
            <a:endParaRPr lang="en-AU" sz="4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12192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4022220"/>
            <a:ext cx="815339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12253472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34C04-197E-4788-81A9-0A81926D1D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3442" y="4541263"/>
            <a:ext cx="4662957" cy="1395022"/>
          </a:xfrm>
        </p:spPr>
        <p:txBody>
          <a:bodyPr anchor="t">
            <a:normAutofit/>
          </a:bodyPr>
          <a:lstStyle/>
          <a:p>
            <a:pPr algn="l"/>
            <a:r>
              <a:rPr lang="pl-PL" dirty="0">
                <a:solidFill>
                  <a:srgbClr val="FFFFFF"/>
                </a:solidFill>
              </a:rPr>
              <a:t>Podpięcie bazy danych z kodem</a:t>
            </a:r>
          </a:p>
          <a:p>
            <a:pPr algn="l"/>
            <a:endParaRPr lang="en-AU" dirty="0">
              <a:solidFill>
                <a:srgbClr val="FFFFFF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20BF4474-7EDA-43C2-B87B-D85995D9D0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5280"/>
          <a:stretch/>
        </p:blipFill>
        <p:spPr>
          <a:xfrm>
            <a:off x="4634448" y="243688"/>
            <a:ext cx="7441549" cy="35462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12191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6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1">
            <a:extLst>
              <a:ext uri="{FF2B5EF4-FFF2-40B4-BE49-F238E27FC236}">
                <a16:creationId xmlns:a16="http://schemas.microsoft.com/office/drawing/2014/main" id="{D834CF20-A8F9-4344-91B0-102D68C3E4CF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Jak spinamy aplikacje z kodem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 descr="5 Common Server Setups For Your Web Application | DigitalOcean">
            <a:extLst>
              <a:ext uri="{FF2B5EF4-FFF2-40B4-BE49-F238E27FC236}">
                <a16:creationId xmlns:a16="http://schemas.microsoft.com/office/drawing/2014/main" id="{CBB4B462-4231-49F5-A7A1-9A85A1AB0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2388128"/>
            <a:ext cx="6780700" cy="2079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601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E85DA5-B963-FB64-A2C8-799153B945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319" b="332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6B6E98-CA43-46C3-B2EC-31A11907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pl-PL" sz="4000" dirty="0">
                <a:solidFill>
                  <a:srgbClr val="FFFFFF"/>
                </a:solidFill>
              </a:rPr>
              <a:t>Dobre praktyki projektowe</a:t>
            </a:r>
            <a:endParaRPr lang="en-AU" sz="4000" dirty="0">
              <a:solidFill>
                <a:srgbClr val="FFFFFF"/>
              </a:solidFill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61DC-126D-4434-9B94-4AA111CE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6274619" cy="4726276"/>
          </a:xfrm>
        </p:spPr>
        <p:txBody>
          <a:bodyPr anchor="ctr">
            <a:normAutofit/>
          </a:bodyPr>
          <a:lstStyle/>
          <a:p>
            <a:pPr fontAlgn="base" latinLnBrk="1"/>
            <a:r>
              <a:rPr lang="pl-PL" sz="2000" dirty="0">
                <a:solidFill>
                  <a:srgbClr val="FFFFFF"/>
                </a:solidFill>
              </a:rPr>
              <a:t>Nie stawiamy funkcjonalności nad dobre praktyki </a:t>
            </a:r>
          </a:p>
          <a:p>
            <a:pPr fontAlgn="base" latinLnBrk="1"/>
            <a:r>
              <a:rPr lang="pl-PL" sz="2000" dirty="0">
                <a:solidFill>
                  <a:srgbClr val="FFFFFF"/>
                </a:solidFill>
              </a:rPr>
              <a:t>Baza danych ma być </a:t>
            </a:r>
            <a:r>
              <a:rPr lang="pl-PL" sz="2000" dirty="0" err="1">
                <a:solidFill>
                  <a:srgbClr val="FFFFFF"/>
                </a:solidFill>
              </a:rPr>
              <a:t>reużywalna</a:t>
            </a:r>
            <a:endParaRPr lang="pl-PL" sz="2000" dirty="0">
              <a:solidFill>
                <a:srgbClr val="FFFFFF"/>
              </a:solidFill>
            </a:endParaRPr>
          </a:p>
          <a:p>
            <a:pPr fontAlgn="base" latinLnBrk="1"/>
            <a:r>
              <a:rPr lang="pl-PL" sz="2000" dirty="0">
                <a:solidFill>
                  <a:srgbClr val="FFFFFF"/>
                </a:solidFill>
              </a:rPr>
              <a:t>Dobrze jest unikać by DB było single point of </a:t>
            </a:r>
            <a:r>
              <a:rPr lang="pl-PL" sz="2000" dirty="0" err="1">
                <a:solidFill>
                  <a:srgbClr val="FFFFFF"/>
                </a:solidFill>
              </a:rPr>
              <a:t>failure</a:t>
            </a:r>
            <a:endParaRPr lang="pl-PL" sz="2000" dirty="0">
              <a:solidFill>
                <a:srgbClr val="FFFFFF"/>
              </a:solidFill>
            </a:endParaRPr>
          </a:p>
          <a:p>
            <a:pPr fontAlgn="base" latinLnBrk="1"/>
            <a:r>
              <a:rPr lang="pl-PL" sz="2000" dirty="0">
                <a:solidFill>
                  <a:srgbClr val="FFFFFF"/>
                </a:solidFill>
              </a:rPr>
              <a:t>Dla pełnych aplikacji zawsze planujmy proces backupu</a:t>
            </a:r>
          </a:p>
          <a:p>
            <a:pPr fontAlgn="base" latinLnBrk="1"/>
            <a:r>
              <a:rPr lang="pl-PL" sz="2000" dirty="0">
                <a:solidFill>
                  <a:srgbClr val="FFFFFF"/>
                </a:solidFill>
              </a:rPr>
              <a:t>NIGDY nie łączymy użytkownika bezpośrednio z główną  bazą danych </a:t>
            </a:r>
          </a:p>
          <a:p>
            <a:pPr fontAlgn="base" latinLnBrk="1"/>
            <a:r>
              <a:rPr lang="pl-PL" sz="2000" dirty="0">
                <a:solidFill>
                  <a:srgbClr val="FFFFFF"/>
                </a:solidFill>
              </a:rPr>
              <a:t> Warto stosować redundancje serwera bazodanowego</a:t>
            </a:r>
          </a:p>
          <a:p>
            <a:pPr fontAlgn="base" latinLnBrk="1"/>
            <a:r>
              <a:rPr lang="pl-PL" sz="2000" dirty="0">
                <a:solidFill>
                  <a:srgbClr val="FFFFFF"/>
                </a:solidFill>
              </a:rPr>
              <a:t>Twórzmy role dla poszczególnych aplikacji ( zarzadzanie  dostępem)</a:t>
            </a:r>
          </a:p>
        </p:txBody>
      </p:sp>
    </p:spTree>
    <p:extLst>
      <p:ext uri="{BB962C8B-B14F-4D97-AF65-F5344CB8AC3E}">
        <p14:creationId xmlns:p14="http://schemas.microsoft.com/office/powerpoint/2010/main" val="1729617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CAE85DA5-B963-FB64-A2C8-799153B94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33" r="18929" b="-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B6E98-CA43-46C3-B2EC-31A11907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pl-PL" dirty="0"/>
              <a:t>Dobre praktyki w kodzie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61DC-126D-4434-9B94-4AA111CE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AU" sz="2000" dirty="0"/>
          </a:p>
          <a:p>
            <a:r>
              <a:rPr lang="pl-PL" sz="2000" dirty="0"/>
              <a:t>Unikajmy pojedynczych sesji </a:t>
            </a:r>
          </a:p>
          <a:p>
            <a:r>
              <a:rPr lang="pl-PL" sz="2000" dirty="0"/>
              <a:t>Nie utrzymujmy połączenia dłużej niż to konieczne</a:t>
            </a:r>
          </a:p>
          <a:p>
            <a:r>
              <a:rPr lang="pl-PL" sz="2000" dirty="0"/>
              <a:t>Walidujmy dane wejściowe do bazy</a:t>
            </a:r>
          </a:p>
          <a:p>
            <a:r>
              <a:rPr lang="pl-PL" sz="2000" dirty="0"/>
              <a:t>Nie używajmy czystej składni SQL ( </a:t>
            </a:r>
            <a:r>
              <a:rPr lang="pl-PL" sz="2000" dirty="0" err="1"/>
              <a:t>sql</a:t>
            </a:r>
            <a:r>
              <a:rPr lang="pl-PL" sz="2000" dirty="0"/>
              <a:t> </a:t>
            </a:r>
            <a:r>
              <a:rPr lang="pl-PL" sz="2000" dirty="0" err="1"/>
              <a:t>injection</a:t>
            </a:r>
            <a:r>
              <a:rPr lang="pl-PL" sz="2000" dirty="0"/>
              <a:t>)</a:t>
            </a:r>
          </a:p>
          <a:p>
            <a:r>
              <a:rPr lang="pl-PL" sz="2000" dirty="0"/>
              <a:t>Obsługujmy błędy</a:t>
            </a:r>
          </a:p>
          <a:p>
            <a:r>
              <a:rPr lang="pl-PL" sz="2000" dirty="0"/>
              <a:t>Korzystajmy z gotowych narzędzi nie twórzmy własnych ( ładnie wygląda na CV ale nie na produkcji ;D)</a:t>
            </a:r>
          </a:p>
          <a:p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3539771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B6E98-CA43-46C3-B2EC-31A11907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87269"/>
            <a:ext cx="4368602" cy="1956841"/>
          </a:xfrm>
        </p:spPr>
        <p:txBody>
          <a:bodyPr anchor="b">
            <a:normAutofit/>
          </a:bodyPr>
          <a:lstStyle/>
          <a:p>
            <a:r>
              <a:rPr lang="pl-PL" sz="5400" dirty="0"/>
              <a:t>DB URI</a:t>
            </a:r>
            <a:endParaRPr lang="en-AU" sz="5400" dirty="0"/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61DC-126D-4434-9B94-4AA111CE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fontAlgn="base" latinLnBrk="1"/>
            <a:r>
              <a:rPr lang="en-US" sz="1600" b="0" i="0" u="sng" dirty="0">
                <a:solidFill>
                  <a:srgbClr val="0000FF"/>
                </a:solidFill>
                <a:effectLst/>
                <a:latin typeface="Menlo"/>
                <a:hlinkClick r:id="rId2"/>
              </a:rPr>
              <a:t>postgres://example.com/template1</a:t>
            </a:r>
            <a:endParaRPr lang="pl-PL" sz="1600" b="0" i="0" u="sng" dirty="0">
              <a:solidFill>
                <a:srgbClr val="0000FF"/>
              </a:solidFill>
              <a:effectLst/>
              <a:latin typeface="Menlo"/>
            </a:endParaRPr>
          </a:p>
          <a:p>
            <a:pPr fontAlgn="base" latinLnBrk="1"/>
            <a:r>
              <a:rPr lang="sv-SE" sz="1600" b="0" i="0" dirty="0">
                <a:solidFill>
                  <a:srgbClr val="0000FF"/>
                </a:solidFill>
                <a:effectLst/>
                <a:latin typeface="Menlo"/>
              </a:rPr>
              <a:t>'sqlite:/var/db/widgets.db’</a:t>
            </a:r>
            <a:endParaRPr lang="pl-PL" sz="1600" b="0" i="0" dirty="0">
              <a:solidFill>
                <a:srgbClr val="0000FF"/>
              </a:solidFill>
              <a:effectLst/>
              <a:latin typeface="Menlo"/>
            </a:endParaRPr>
          </a:p>
          <a:p>
            <a:pPr fontAlgn="base" latinLnBrk="1"/>
            <a:r>
              <a:rPr lang="pl-PL" sz="1600" b="0" i="0" dirty="0" err="1">
                <a:solidFill>
                  <a:srgbClr val="0000FF"/>
                </a:solidFill>
                <a:effectLst/>
                <a:latin typeface="Menlo"/>
              </a:rPr>
              <a:t>db:engine</a:t>
            </a:r>
            <a:r>
              <a:rPr lang="pl-PL" sz="1600" b="0" i="0" dirty="0">
                <a:solidFill>
                  <a:srgbClr val="0000FF"/>
                </a:solidFill>
                <a:effectLst/>
                <a:latin typeface="Menlo"/>
              </a:rPr>
              <a:t>://</a:t>
            </a:r>
            <a:r>
              <a:rPr lang="pl-PL" sz="1600" b="0" i="0" dirty="0" err="1">
                <a:solidFill>
                  <a:srgbClr val="0000FF"/>
                </a:solidFill>
                <a:effectLst/>
                <a:latin typeface="Menlo"/>
              </a:rPr>
              <a:t>user:password@host:port</a:t>
            </a:r>
            <a:r>
              <a:rPr lang="pl-PL" sz="1600" b="0" i="0" dirty="0">
                <a:solidFill>
                  <a:srgbClr val="0000FF"/>
                </a:solidFill>
                <a:effectLst/>
                <a:latin typeface="Menlo"/>
              </a:rPr>
              <a:t>/</a:t>
            </a:r>
            <a:r>
              <a:rPr lang="pl-PL" sz="1600" b="0" i="0" dirty="0" err="1">
                <a:solidFill>
                  <a:srgbClr val="0000FF"/>
                </a:solidFill>
                <a:effectLst/>
                <a:latin typeface="Menlo"/>
              </a:rPr>
              <a:t>dbname?params</a:t>
            </a:r>
            <a:endParaRPr lang="pl-PL" sz="1600" b="0" i="0" dirty="0">
              <a:solidFill>
                <a:srgbClr val="0000FF"/>
              </a:solidFill>
              <a:effectLst/>
              <a:latin typeface="Menlo"/>
            </a:endParaRPr>
          </a:p>
          <a:p>
            <a:pPr marL="0" indent="0" fontAlgn="base" latinLnBrk="1">
              <a:buNone/>
            </a:pPr>
            <a:endParaRPr lang="pl-PL" sz="1600" b="0" i="0" dirty="0">
              <a:solidFill>
                <a:srgbClr val="0000FF"/>
              </a:solidFill>
              <a:effectLst/>
              <a:latin typeface="Menlo"/>
            </a:endParaRPr>
          </a:p>
          <a:p>
            <a:pPr fontAlgn="base" latinLnBrk="1"/>
            <a:endParaRPr lang="pl-PL" sz="1600" u="sng" dirty="0">
              <a:solidFill>
                <a:srgbClr val="0000FF"/>
              </a:solidFill>
              <a:latin typeface="Menlo"/>
            </a:endParaRPr>
          </a:p>
          <a:p>
            <a:pPr fontAlgn="base" latinLnBrk="1"/>
            <a:endParaRPr lang="pl-PL" sz="1600" u="sng" dirty="0">
              <a:solidFill>
                <a:srgbClr val="0000FF"/>
              </a:solidFill>
              <a:latin typeface="Menlo"/>
            </a:endParaRPr>
          </a:p>
          <a:p>
            <a:pPr fontAlgn="base" latinLnBrk="1"/>
            <a:endParaRPr lang="en-AU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E85DA5-B963-FB64-A2C8-799153B945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85" r="2418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02568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B6E98-CA43-46C3-B2EC-31A11907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pl-PL">
                <a:solidFill>
                  <a:schemeClr val="bg1"/>
                </a:solidFill>
              </a:rPr>
              <a:t>Konektory</a:t>
            </a:r>
            <a:endParaRPr lang="en-AU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61DC-126D-4434-9B94-4AA111CE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0"/>
            <a:ext cx="3188113" cy="3844800"/>
          </a:xfrm>
        </p:spPr>
        <p:txBody>
          <a:bodyPr>
            <a:normAutofit/>
          </a:bodyPr>
          <a:lstStyle/>
          <a:p>
            <a:pPr marL="0" indent="0" fontAlgn="base" latinLnBrk="1">
              <a:buNone/>
            </a:pPr>
            <a:r>
              <a:rPr lang="pl-PL" sz="2000" dirty="0">
                <a:solidFill>
                  <a:schemeClr val="bg1">
                    <a:alpha val="60000"/>
                  </a:schemeClr>
                </a:solidFill>
              </a:rPr>
              <a:t>Wiele języków implementuje obsługę różnych typów         bazodanowych. </a:t>
            </a:r>
          </a:p>
          <a:p>
            <a:pPr marL="0" indent="0" fontAlgn="base" latinLnBrk="1">
              <a:buNone/>
            </a:pPr>
            <a:r>
              <a:rPr lang="pl-PL" sz="2000" dirty="0">
                <a:solidFill>
                  <a:schemeClr val="bg1">
                    <a:alpha val="60000"/>
                  </a:schemeClr>
                </a:solidFill>
              </a:rPr>
              <a:t>Istotne jest posiadanie           zainstalowanego konektora  do bazy danych</a:t>
            </a:r>
            <a:endParaRPr lang="en-AU" sz="2000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3074" name="Picture 2" descr="Open Source Database Conference CFP Deadline Sunday January 27 - Percona  Database Performance Blog">
            <a:extLst>
              <a:ext uri="{FF2B5EF4-FFF2-40B4-BE49-F238E27FC236}">
                <a16:creationId xmlns:a16="http://schemas.microsoft.com/office/drawing/2014/main" id="{E5C3EC51-87F7-45A0-B7AD-7BA01CE30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11053" y="1752546"/>
            <a:ext cx="6014185" cy="3352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063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B6E98-CA43-46C3-B2EC-31A11907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pl-PL" sz="5400" dirty="0"/>
              <a:t>SQL </a:t>
            </a:r>
            <a:r>
              <a:rPr lang="pl-PL" sz="5400" dirty="0" err="1"/>
              <a:t>alchemy</a:t>
            </a:r>
            <a:endParaRPr lang="en-AU" sz="5400" dirty="0"/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61DC-126D-4434-9B94-4AA111CE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 fontAlgn="base" latinLnBrk="1">
              <a:buNone/>
            </a:pPr>
            <a:r>
              <a:rPr lang="pl-PL" sz="2200" dirty="0"/>
              <a:t>Zestaw narzędzi do komunikacji z relacyjnymi bazami danych. </a:t>
            </a:r>
            <a:endParaRPr lang="en-AU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E85DA5-B963-FB64-A2C8-799153B94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85" r="24181" b="-1"/>
          <a:stretch/>
        </p:blipFill>
        <p:spPr>
          <a:xfrm>
            <a:off x="5330752" y="-85715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53181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3A932-F8DD-48B6-9259-89D71BDF0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Pandas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5A761-6A8E-4E0E-A2A9-A696B6130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Narzędzie do operacjach na zbiorach zapisanych w postaci </a:t>
            </a:r>
            <a:r>
              <a:rPr lang="pl-PL" dirty="0" err="1"/>
              <a:t>DataFrame</a:t>
            </a:r>
            <a:endParaRPr lang="pl-PL" dirty="0"/>
          </a:p>
          <a:p>
            <a:r>
              <a:rPr lang="pl-PL" dirty="0"/>
              <a:t>Korzysta z wielu narzędzi pozwalających na wykonywanie operacji na zbiorach danych ( niczym język SQL ale bardziej przestępny)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39542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949B5-03B5-458A-9C95-513BCC383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2D266-A51C-406B-9C68-920EFB271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/>
              <a:t>Utworzyć bazę danych </a:t>
            </a:r>
          </a:p>
          <a:p>
            <a:r>
              <a:rPr lang="pl-PL"/>
              <a:t>Dodać obsługę błędu w przypadku braku połączenia </a:t>
            </a:r>
            <a:endParaRPr lang="pl-PL">
              <a:cs typeface="Calibri"/>
            </a:endParaRPr>
          </a:p>
          <a:p>
            <a:r>
              <a:rPr lang="pl-PL" dirty="0"/>
              <a:t>Napisać </a:t>
            </a:r>
            <a:r>
              <a:rPr lang="pl-PL" dirty="0" err="1"/>
              <a:t>CRUDa</a:t>
            </a:r>
            <a:r>
              <a:rPr lang="pl-PL" dirty="0"/>
              <a:t> za pomocą </a:t>
            </a:r>
            <a:r>
              <a:rPr lang="pl-PL" dirty="0" err="1"/>
              <a:t>sql</a:t>
            </a:r>
            <a:r>
              <a:rPr lang="pl-PL" dirty="0"/>
              <a:t> </a:t>
            </a:r>
            <a:r>
              <a:rPr lang="pl-PL"/>
              <a:t>alchemy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62504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3107E2C7F4293499A21882E905E8576" ma:contentTypeVersion="2" ma:contentTypeDescription="Utwórz nowy dokument." ma:contentTypeScope="" ma:versionID="f8f9cb58f20c50722989e5a981fb52dd">
  <xsd:schema xmlns:xsd="http://www.w3.org/2001/XMLSchema" xmlns:xs="http://www.w3.org/2001/XMLSchema" xmlns:p="http://schemas.microsoft.com/office/2006/metadata/properties" xmlns:ns2="2f1b10f6-e27c-4d9a-a8a5-abf03431e328" targetNamespace="http://schemas.microsoft.com/office/2006/metadata/properties" ma:root="true" ma:fieldsID="1ab7db543278d550ff4e81952ab63de1" ns2:_="">
    <xsd:import namespace="2f1b10f6-e27c-4d9a-a8a5-abf03431e3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1b10f6-e27c-4d9a-a8a5-abf03431e3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ADBE889-7ED8-4345-BAA9-CEC1C6825B1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D757DD7-1309-44F4-B854-162E760933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4095D4-4F81-44CE-93CF-9F0947F4E9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f1b10f6-e27c-4d9a-a8a5-abf03431e3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1834</TotalTime>
  <Words>225</Words>
  <Application>Microsoft Office PowerPoint</Application>
  <PresentationFormat>Panoramiczny</PresentationFormat>
  <Paragraphs>37</Paragraphs>
  <Slides>9</Slides>
  <Notes>0</Notes>
  <HiddenSlides>0</HiddenSlides>
  <MMClips>1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0" baseType="lpstr">
      <vt:lpstr>Office Theme</vt:lpstr>
      <vt:lpstr>Bazy danych </vt:lpstr>
      <vt:lpstr>Prezentacja programu PowerPoint</vt:lpstr>
      <vt:lpstr>Dobre praktyki projektowe</vt:lpstr>
      <vt:lpstr>Dobre praktyki w kodzie</vt:lpstr>
      <vt:lpstr>DB URI</vt:lpstr>
      <vt:lpstr>Konektory</vt:lpstr>
      <vt:lpstr>SQL alchemy</vt:lpstr>
      <vt:lpstr>Pandas</vt:lpstr>
      <vt:lpstr>Zadanie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Bazy danych </dc:title>
  <dc:creator>Tj</dc:creator>
  <cp:lastModifiedBy>Tj</cp:lastModifiedBy>
  <cp:revision>15</cp:revision>
  <dcterms:created xsi:type="dcterms:W3CDTF">2022-03-14T21:39:16Z</dcterms:created>
  <dcterms:modified xsi:type="dcterms:W3CDTF">2022-12-06T08:30:28Z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0x01010043107E2C7F4293499A21882E905E8576</vt:lpwstr>
  </property>
</Properties>
</file>

<file path=docProps/thumbnail.jpeg>
</file>